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hrettin doğan" initials="fd" lastIdx="1" clrIdx="0">
    <p:extLst>
      <p:ext uri="{19B8F6BF-5375-455C-9EA6-DF929625EA0E}">
        <p15:presenceInfo xmlns:p15="http://schemas.microsoft.com/office/powerpoint/2012/main" xmlns="" userId="bd7a615de33252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A6316-4257-446B-92D2-AD11CC876616}" v="512" dt="2021-05-03T10:35:52.8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70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8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8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895601" y="5656761"/>
            <a:ext cx="10919474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89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7443" y="1456880"/>
            <a:ext cx="1202868" cy="343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1689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95735" y="3920681"/>
            <a:ext cx="1202868" cy="343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1689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80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556" cap="none">
                <a:solidFill>
                  <a:schemeClr val="accent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9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4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2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4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6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7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556" cap="all">
                <a:solidFill>
                  <a:schemeClr val="accent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4267" b="0">
                <a:solidFill>
                  <a:schemeClr val="accent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7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2171700"/>
            <a:ext cx="5101596" cy="2171700"/>
          </a:xfrm>
        </p:spPr>
        <p:txBody>
          <a:bodyPr anchor="b"/>
          <a:lstStyle>
            <a:lvl1pPr algn="l">
              <a:defRPr sz="42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4693921"/>
            <a:ext cx="5101595" cy="434339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13518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95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95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97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1" y="8151114"/>
            <a:ext cx="1905000" cy="1512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8160169"/>
            <a:ext cx="1905000" cy="1479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8151115"/>
            <a:ext cx="2328580" cy="151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087" y="519176"/>
            <a:ext cx="13370260" cy="19518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75" dirty="0"/>
              <a:t>DİYARBAKIR/KAYAPINAR-ERTUĞRUL GAZİ İMAM HATİP ORTAOKULU HEDEF LGS BİLGİLENDİRME TOPLANTISI</a:t>
            </a:r>
            <a:br>
              <a:rPr lang="en-US" spc="-75" dirty="0"/>
            </a:br>
            <a:endParaRPr lang="tr-TR" spc="-75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91F4D426-A313-47F9-8B0E-240DB8055F8C}"/>
              </a:ext>
            </a:extLst>
          </p:cNvPr>
          <p:cNvSpPr/>
          <p:nvPr/>
        </p:nvSpPr>
        <p:spPr>
          <a:xfrm>
            <a:off x="4931412" y="3238500"/>
            <a:ext cx="6529136" cy="4154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xmlns="" id="{8867F2D3-9DDC-46D2-8474-814F78761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9303" y="0"/>
            <a:ext cx="3961397" cy="2398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3567" y="1798319"/>
            <a:ext cx="9832847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1471" y="518160"/>
            <a:ext cx="6803135" cy="106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8231" y="3700271"/>
            <a:ext cx="6050279" cy="1069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3" y="5056631"/>
            <a:ext cx="8641079" cy="1069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2927" y="2645663"/>
            <a:ext cx="5815583" cy="1069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24143" y="6141719"/>
            <a:ext cx="7763509" cy="2127885"/>
            <a:chOff x="5724143" y="6141719"/>
            <a:chExt cx="7763509" cy="2127885"/>
          </a:xfrm>
        </p:grpSpPr>
        <p:sp>
          <p:nvSpPr>
            <p:cNvPr id="8" name="object 8"/>
            <p:cNvSpPr/>
            <p:nvPr/>
          </p:nvSpPr>
          <p:spPr>
            <a:xfrm>
              <a:off x="6422135" y="6141719"/>
              <a:ext cx="5315711" cy="10698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4143" y="7199375"/>
              <a:ext cx="7763255" cy="10698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167127" y="8324088"/>
            <a:ext cx="13834871" cy="1069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1868" y="1"/>
            <a:ext cx="997613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8131" y="2"/>
            <a:ext cx="584835" cy="465455"/>
          </a:xfrm>
          <a:custGeom>
            <a:avLst/>
            <a:gdLst/>
            <a:ahLst/>
            <a:cxnLst/>
            <a:rect l="l" t="t" r="r" b="b"/>
            <a:pathLst>
              <a:path w="584834" h="465455">
                <a:moveTo>
                  <a:pt x="0" y="465425"/>
                </a:moveTo>
                <a:lnTo>
                  <a:pt x="42651" y="0"/>
                </a:lnTo>
                <a:lnTo>
                  <a:pt x="584211" y="0"/>
                </a:lnTo>
                <a:lnTo>
                  <a:pt x="564411" y="23578"/>
                </a:lnTo>
                <a:lnTo>
                  <a:pt x="530256" y="61676"/>
                </a:lnTo>
                <a:lnTo>
                  <a:pt x="495477" y="98184"/>
                </a:lnTo>
                <a:lnTo>
                  <a:pt x="460288" y="133082"/>
                </a:lnTo>
                <a:lnTo>
                  <a:pt x="424905" y="166352"/>
                </a:lnTo>
                <a:lnTo>
                  <a:pt x="389543" y="197974"/>
                </a:lnTo>
                <a:lnTo>
                  <a:pt x="354417" y="227931"/>
                </a:lnTo>
                <a:lnTo>
                  <a:pt x="319742" y="256203"/>
                </a:lnTo>
                <a:lnTo>
                  <a:pt x="285732" y="282773"/>
                </a:lnTo>
                <a:lnTo>
                  <a:pt x="252604" y="307620"/>
                </a:lnTo>
                <a:lnTo>
                  <a:pt x="189852" y="352073"/>
                </a:lnTo>
                <a:lnTo>
                  <a:pt x="133206" y="389415"/>
                </a:lnTo>
                <a:lnTo>
                  <a:pt x="84387" y="419495"/>
                </a:lnTo>
                <a:lnTo>
                  <a:pt x="29598" y="450671"/>
                </a:lnTo>
                <a:lnTo>
                  <a:pt x="0" y="465425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81425" y="0"/>
            <a:ext cx="809625" cy="546100"/>
            <a:chOff x="7381425" y="0"/>
            <a:chExt cx="809625" cy="546100"/>
          </a:xfrm>
        </p:grpSpPr>
        <p:sp>
          <p:nvSpPr>
            <p:cNvPr id="6" name="object 6"/>
            <p:cNvSpPr/>
            <p:nvPr/>
          </p:nvSpPr>
          <p:spPr>
            <a:xfrm>
              <a:off x="7557191" y="2"/>
              <a:ext cx="441325" cy="428625"/>
            </a:xfrm>
            <a:custGeom>
              <a:avLst/>
              <a:gdLst/>
              <a:ahLst/>
              <a:cxnLst/>
              <a:rect l="l" t="t" r="r" b="b"/>
              <a:pathLst>
                <a:path w="441325" h="428625">
                  <a:moveTo>
                    <a:pt x="49366" y="349083"/>
                  </a:moveTo>
                  <a:lnTo>
                    <a:pt x="24501" y="311682"/>
                  </a:lnTo>
                  <a:lnTo>
                    <a:pt x="8087" y="271366"/>
                  </a:lnTo>
                  <a:lnTo>
                    <a:pt x="0" y="229373"/>
                  </a:lnTo>
                  <a:lnTo>
                    <a:pt x="117" y="186943"/>
                  </a:lnTo>
                  <a:lnTo>
                    <a:pt x="8316" y="145313"/>
                  </a:lnTo>
                  <a:lnTo>
                    <a:pt x="24476" y="105723"/>
                  </a:lnTo>
                  <a:lnTo>
                    <a:pt x="48472" y="69410"/>
                  </a:lnTo>
                  <a:lnTo>
                    <a:pt x="80183" y="37612"/>
                  </a:lnTo>
                  <a:lnTo>
                    <a:pt x="117581" y="12752"/>
                  </a:lnTo>
                  <a:lnTo>
                    <a:pt x="292306" y="0"/>
                  </a:lnTo>
                  <a:lnTo>
                    <a:pt x="323535" y="12749"/>
                  </a:lnTo>
                  <a:lnTo>
                    <a:pt x="359850" y="36750"/>
                  </a:lnTo>
                  <a:lnTo>
                    <a:pt x="391650" y="68465"/>
                  </a:lnTo>
                  <a:lnTo>
                    <a:pt x="416514" y="105867"/>
                  </a:lnTo>
                  <a:lnTo>
                    <a:pt x="432929" y="146183"/>
                  </a:lnTo>
                  <a:lnTo>
                    <a:pt x="441016" y="188175"/>
                  </a:lnTo>
                  <a:lnTo>
                    <a:pt x="440899" y="230605"/>
                  </a:lnTo>
                  <a:lnTo>
                    <a:pt x="432699" y="272235"/>
                  </a:lnTo>
                  <a:lnTo>
                    <a:pt x="428722" y="281981"/>
                  </a:lnTo>
                  <a:lnTo>
                    <a:pt x="309135" y="136115"/>
                  </a:lnTo>
                  <a:lnTo>
                    <a:pt x="273894" y="107350"/>
                  </a:lnTo>
                  <a:lnTo>
                    <a:pt x="231789" y="94754"/>
                  </a:lnTo>
                  <a:lnTo>
                    <a:pt x="188032" y="98844"/>
                  </a:lnTo>
                  <a:lnTo>
                    <a:pt x="147839" y="120137"/>
                  </a:lnTo>
                  <a:lnTo>
                    <a:pt x="119079" y="155374"/>
                  </a:lnTo>
                  <a:lnTo>
                    <a:pt x="106489" y="197479"/>
                  </a:lnTo>
                  <a:lnTo>
                    <a:pt x="110584" y="241237"/>
                  </a:lnTo>
                  <a:lnTo>
                    <a:pt x="131881" y="281434"/>
                  </a:lnTo>
                  <a:lnTo>
                    <a:pt x="250883" y="426587"/>
                  </a:lnTo>
                  <a:lnTo>
                    <a:pt x="240471" y="428484"/>
                  </a:lnTo>
                  <a:lnTo>
                    <a:pt x="197762" y="428022"/>
                  </a:lnTo>
                  <a:lnTo>
                    <a:pt x="155971" y="419620"/>
                  </a:lnTo>
                  <a:lnTo>
                    <a:pt x="116424" y="403510"/>
                  </a:lnTo>
                  <a:lnTo>
                    <a:pt x="80446" y="379921"/>
                  </a:lnTo>
                  <a:lnTo>
                    <a:pt x="49366" y="349083"/>
                  </a:lnTo>
                  <a:close/>
                </a:path>
                <a:path w="441325" h="428625">
                  <a:moveTo>
                    <a:pt x="250883" y="426587"/>
                  </a:moveTo>
                  <a:lnTo>
                    <a:pt x="131881" y="281434"/>
                  </a:lnTo>
                  <a:lnTo>
                    <a:pt x="167121" y="310199"/>
                  </a:lnTo>
                  <a:lnTo>
                    <a:pt x="209227" y="322795"/>
                  </a:lnTo>
                  <a:lnTo>
                    <a:pt x="252983" y="318704"/>
                  </a:lnTo>
                  <a:lnTo>
                    <a:pt x="293176" y="297412"/>
                  </a:lnTo>
                  <a:lnTo>
                    <a:pt x="321584" y="261744"/>
                  </a:lnTo>
                  <a:lnTo>
                    <a:pt x="333587" y="218923"/>
                  </a:lnTo>
                  <a:lnTo>
                    <a:pt x="329374" y="175022"/>
                  </a:lnTo>
                  <a:lnTo>
                    <a:pt x="309135" y="136115"/>
                  </a:lnTo>
                  <a:lnTo>
                    <a:pt x="428722" y="281981"/>
                  </a:lnTo>
                  <a:lnTo>
                    <a:pt x="392544" y="348139"/>
                  </a:lnTo>
                  <a:lnTo>
                    <a:pt x="360833" y="379936"/>
                  </a:lnTo>
                  <a:lnTo>
                    <a:pt x="323332" y="404672"/>
                  </a:lnTo>
                  <a:lnTo>
                    <a:pt x="282769" y="420777"/>
                  </a:lnTo>
                  <a:lnTo>
                    <a:pt x="250883" y="426587"/>
                  </a:lnTo>
                  <a:close/>
                </a:path>
              </a:pathLst>
            </a:custGeom>
            <a:solidFill>
              <a:srgbClr val="0E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1418" y="11"/>
              <a:ext cx="809625" cy="546100"/>
            </a:xfrm>
            <a:custGeom>
              <a:avLst/>
              <a:gdLst/>
              <a:ahLst/>
              <a:cxnLst/>
              <a:rect l="l" t="t" r="r" b="b"/>
              <a:pathLst>
                <a:path w="809625" h="546100">
                  <a:moveTo>
                    <a:pt x="809625" y="140614"/>
                  </a:moveTo>
                  <a:lnTo>
                    <a:pt x="745794" y="39293"/>
                  </a:lnTo>
                  <a:lnTo>
                    <a:pt x="627595" y="48780"/>
                  </a:lnTo>
                  <a:lnTo>
                    <a:pt x="684898" y="0"/>
                  </a:lnTo>
                  <a:lnTo>
                    <a:pt x="124904" y="0"/>
                  </a:lnTo>
                  <a:lnTo>
                    <a:pt x="182232" y="48793"/>
                  </a:lnTo>
                  <a:lnTo>
                    <a:pt x="63830" y="39293"/>
                  </a:lnTo>
                  <a:lnTo>
                    <a:pt x="0" y="140614"/>
                  </a:lnTo>
                  <a:lnTo>
                    <a:pt x="63830" y="242709"/>
                  </a:lnTo>
                  <a:lnTo>
                    <a:pt x="182600" y="233121"/>
                  </a:lnTo>
                  <a:lnTo>
                    <a:pt x="91808" y="310375"/>
                  </a:lnTo>
                  <a:lnTo>
                    <a:pt x="118681" y="427520"/>
                  </a:lnTo>
                  <a:lnTo>
                    <a:pt x="235610" y="454177"/>
                  </a:lnTo>
                  <a:lnTo>
                    <a:pt x="312750" y="363550"/>
                  </a:lnTo>
                  <a:lnTo>
                    <a:pt x="303174" y="482142"/>
                  </a:lnTo>
                  <a:lnTo>
                    <a:pt x="405269" y="545973"/>
                  </a:lnTo>
                  <a:lnTo>
                    <a:pt x="506590" y="482142"/>
                  </a:lnTo>
                  <a:lnTo>
                    <a:pt x="497078" y="363639"/>
                  </a:lnTo>
                  <a:lnTo>
                    <a:pt x="574090" y="454101"/>
                  </a:lnTo>
                  <a:lnTo>
                    <a:pt x="691057" y="427405"/>
                  </a:lnTo>
                  <a:lnTo>
                    <a:pt x="717931" y="310261"/>
                  </a:lnTo>
                  <a:lnTo>
                    <a:pt x="627291" y="233146"/>
                  </a:lnTo>
                  <a:lnTo>
                    <a:pt x="745794" y="242709"/>
                  </a:lnTo>
                  <a:lnTo>
                    <a:pt x="809625" y="140614"/>
                  </a:lnTo>
                  <a:close/>
                </a:path>
              </a:pathLst>
            </a:custGeom>
            <a:solidFill>
              <a:srgbClr val="B86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99528" y="46933"/>
              <a:ext cx="175671" cy="1756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2654807"/>
            <a:ext cx="12027407" cy="6976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3004" y="1218526"/>
            <a:ext cx="5810250" cy="25742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6680"/>
              </a:lnSpc>
              <a:spcBef>
                <a:spcPts val="355"/>
              </a:spcBef>
            </a:pPr>
            <a:r>
              <a:rPr spc="-440" dirty="0"/>
              <a:t>Din </a:t>
            </a:r>
            <a:r>
              <a:rPr spc="-95" dirty="0"/>
              <a:t>Öğretimi </a:t>
            </a:r>
            <a:r>
              <a:rPr spc="-229" dirty="0"/>
              <a:t>Genel  </a:t>
            </a:r>
            <a:r>
              <a:rPr spc="-190" dirty="0"/>
              <a:t>Müdürlüğü</a:t>
            </a:r>
          </a:p>
          <a:p>
            <a:pPr algn="ctr">
              <a:lnSpc>
                <a:spcPts val="6455"/>
              </a:lnSpc>
            </a:pPr>
            <a:r>
              <a:rPr spc="-520" dirty="0"/>
              <a:t>HEDEF</a:t>
            </a:r>
            <a:r>
              <a:rPr spc="509" dirty="0"/>
              <a:t> </a:t>
            </a:r>
            <a:r>
              <a:rPr spc="-640" dirty="0"/>
              <a:t>LGS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600" y="8115300"/>
            <a:ext cx="12322888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105"/>
              </a:spcBef>
            </a:pPr>
            <a:r>
              <a:rPr sz="1950" spc="-540" dirty="0">
                <a:latin typeface="Arial"/>
                <a:cs typeface="Arial"/>
              </a:rPr>
              <a:t>□ </a:t>
            </a:r>
            <a:r>
              <a:rPr sz="1950" spc="-150" dirty="0">
                <a:latin typeface="Arial"/>
                <a:cs typeface="Arial"/>
              </a:rPr>
              <a:t>Din </a:t>
            </a:r>
            <a:r>
              <a:rPr sz="1950" spc="-30" dirty="0">
                <a:latin typeface="Arial"/>
                <a:cs typeface="Arial"/>
              </a:rPr>
              <a:t>Öğretimi </a:t>
            </a:r>
            <a:r>
              <a:rPr sz="1950" spc="-75" dirty="0">
                <a:latin typeface="Arial"/>
                <a:cs typeface="Arial"/>
              </a:rPr>
              <a:t>Genel </a:t>
            </a:r>
            <a:r>
              <a:rPr sz="1950" spc="-65" dirty="0">
                <a:latin typeface="Arial"/>
                <a:cs typeface="Arial"/>
              </a:rPr>
              <a:t>Müdürlüğü </a:t>
            </a:r>
            <a:r>
              <a:rPr sz="1950" spc="-175" dirty="0">
                <a:latin typeface="Arial"/>
                <a:cs typeface="Arial"/>
              </a:rPr>
              <a:t>HEDEF </a:t>
            </a:r>
            <a:r>
              <a:rPr sz="1950" spc="-215" dirty="0">
                <a:latin typeface="Arial"/>
                <a:cs typeface="Arial"/>
              </a:rPr>
              <a:t>LGS </a:t>
            </a:r>
            <a:r>
              <a:rPr sz="1950" spc="-50" dirty="0">
                <a:latin typeface="Arial"/>
                <a:cs typeface="Arial"/>
              </a:rPr>
              <a:t>Projesi,  </a:t>
            </a:r>
            <a:r>
              <a:rPr sz="1950" spc="-5" dirty="0">
                <a:latin typeface="Arial"/>
                <a:cs typeface="Arial"/>
              </a:rPr>
              <a:t>öğrencilerin </a:t>
            </a:r>
            <a:r>
              <a:rPr sz="1950" spc="-75" dirty="0">
                <a:latin typeface="Arial"/>
                <a:cs typeface="Arial"/>
              </a:rPr>
              <a:t>akademik </a:t>
            </a:r>
            <a:r>
              <a:rPr sz="1950" spc="-5" dirty="0">
                <a:latin typeface="Arial"/>
                <a:cs typeface="Arial"/>
              </a:rPr>
              <a:t>başarılarını </a:t>
            </a:r>
            <a:r>
              <a:rPr sz="1950" spc="60" dirty="0">
                <a:latin typeface="Arial"/>
                <a:cs typeface="Arial"/>
              </a:rPr>
              <a:t>artırmaya </a:t>
            </a:r>
            <a:r>
              <a:rPr sz="1950" spc="-60" dirty="0">
                <a:latin typeface="Arial"/>
                <a:cs typeface="Arial"/>
              </a:rPr>
              <a:t>ve </a:t>
            </a:r>
            <a:r>
              <a:rPr sz="1950" spc="5" dirty="0">
                <a:latin typeface="Arial"/>
                <a:cs typeface="Arial"/>
              </a:rPr>
              <a:t>Liselere  </a:t>
            </a:r>
            <a:r>
              <a:rPr sz="1950" spc="-105" dirty="0">
                <a:latin typeface="Arial"/>
                <a:cs typeface="Arial"/>
              </a:rPr>
              <a:t>geçiş </a:t>
            </a:r>
            <a:r>
              <a:rPr sz="1950" spc="-100" dirty="0">
                <a:latin typeface="Arial"/>
                <a:cs typeface="Arial"/>
              </a:rPr>
              <a:t>sınavına </a:t>
            </a:r>
            <a:r>
              <a:rPr sz="1950" spc="30" dirty="0">
                <a:latin typeface="Arial"/>
                <a:cs typeface="Arial"/>
              </a:rPr>
              <a:t>hazırlık </a:t>
            </a:r>
            <a:r>
              <a:rPr sz="1950" spc="-50" dirty="0">
                <a:latin typeface="Arial"/>
                <a:cs typeface="Arial"/>
              </a:rPr>
              <a:t>sürecini </a:t>
            </a:r>
            <a:r>
              <a:rPr sz="1950" spc="-25" dirty="0">
                <a:latin typeface="Arial"/>
                <a:cs typeface="Arial"/>
              </a:rPr>
              <a:t>desteklemeye </a:t>
            </a:r>
            <a:r>
              <a:rPr sz="1950" spc="-5" dirty="0">
                <a:latin typeface="Arial"/>
                <a:cs typeface="Arial"/>
              </a:rPr>
              <a:t>yönelik </a:t>
            </a:r>
            <a:r>
              <a:rPr sz="1950" spc="65" dirty="0">
                <a:latin typeface="Arial"/>
                <a:cs typeface="Arial"/>
              </a:rPr>
              <a:t>bir  </a:t>
            </a:r>
            <a:r>
              <a:rPr sz="1950" spc="-55" dirty="0">
                <a:latin typeface="Arial"/>
                <a:cs typeface="Arial"/>
              </a:rPr>
              <a:t>çalışmadır.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6ABAB94E-2A05-4D57-A082-166DB06F19B5}"/>
              </a:ext>
            </a:extLst>
          </p:cNvPr>
          <p:cNvSpPr/>
          <p:nvPr/>
        </p:nvSpPr>
        <p:spPr>
          <a:xfrm>
            <a:off x="4876800" y="3754505"/>
            <a:ext cx="6529136" cy="415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089" y="0"/>
            <a:ext cx="16151860" cy="102038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6670"/>
              </a:lnSpc>
              <a:spcBef>
                <a:spcPts val="360"/>
              </a:spcBef>
            </a:pPr>
            <a:r>
              <a:rPr sz="5600" spc="-1565" dirty="0">
                <a:latin typeface="Arial"/>
                <a:cs typeface="Arial"/>
              </a:rPr>
              <a:t>□</a:t>
            </a:r>
            <a:r>
              <a:rPr sz="5600" spc="525" dirty="0">
                <a:latin typeface="Arial"/>
                <a:cs typeface="Arial"/>
              </a:rPr>
              <a:t> </a:t>
            </a:r>
            <a:r>
              <a:rPr sz="5600" spc="-30" dirty="0">
                <a:latin typeface="Arial"/>
                <a:cs typeface="Arial"/>
              </a:rPr>
              <a:t>Proje </a:t>
            </a:r>
            <a:r>
              <a:rPr sz="5600" spc="85" dirty="0">
                <a:latin typeface="Arial"/>
                <a:cs typeface="Arial"/>
              </a:rPr>
              <a:t>ile </a:t>
            </a:r>
            <a:r>
              <a:rPr sz="5600" spc="-595" dirty="0">
                <a:latin typeface="Arial"/>
                <a:cs typeface="Arial"/>
              </a:rPr>
              <a:t>İmam </a:t>
            </a:r>
            <a:r>
              <a:rPr sz="5600" spc="40" dirty="0">
                <a:latin typeface="Arial"/>
                <a:cs typeface="Arial"/>
              </a:rPr>
              <a:t>hatip </a:t>
            </a:r>
            <a:r>
              <a:rPr sz="5600" spc="55" dirty="0">
                <a:latin typeface="Arial"/>
                <a:cs typeface="Arial"/>
              </a:rPr>
              <a:t>ortaokullarında </a:t>
            </a:r>
            <a:r>
              <a:rPr sz="5600" spc="105" dirty="0">
                <a:latin typeface="Arial"/>
                <a:cs typeface="Arial"/>
              </a:rPr>
              <a:t>yürütülen  </a:t>
            </a:r>
            <a:r>
              <a:rPr sz="5600" spc="-235" dirty="0">
                <a:latin typeface="Arial"/>
                <a:cs typeface="Arial"/>
              </a:rPr>
              <a:t>akademik </a:t>
            </a:r>
            <a:r>
              <a:rPr sz="5600" spc="-40" dirty="0">
                <a:latin typeface="Arial"/>
                <a:cs typeface="Arial"/>
              </a:rPr>
              <a:t>çalışmalar, </a:t>
            </a:r>
            <a:r>
              <a:rPr sz="5600" spc="-30" dirty="0">
                <a:latin typeface="Arial"/>
                <a:cs typeface="Arial"/>
              </a:rPr>
              <a:t>liseye </a:t>
            </a:r>
            <a:r>
              <a:rPr sz="5600" spc="80" dirty="0">
                <a:latin typeface="Arial"/>
                <a:cs typeface="Arial"/>
              </a:rPr>
              <a:t>hazırlık </a:t>
            </a:r>
            <a:r>
              <a:rPr sz="5600" spc="330" dirty="0">
                <a:latin typeface="Arial"/>
                <a:cs typeface="Arial"/>
              </a:rPr>
              <a:t>faaliyetleri </a:t>
            </a:r>
            <a:r>
              <a:rPr sz="5600" spc="-190" dirty="0">
                <a:latin typeface="Arial"/>
                <a:cs typeface="Arial"/>
              </a:rPr>
              <a:t>ve  </a:t>
            </a:r>
            <a:r>
              <a:rPr sz="5600" spc="190" dirty="0">
                <a:latin typeface="Arial"/>
                <a:cs typeface="Arial"/>
              </a:rPr>
              <a:t>kariyer </a:t>
            </a:r>
            <a:r>
              <a:rPr sz="5600" spc="-60" dirty="0">
                <a:latin typeface="Arial"/>
                <a:cs typeface="Arial"/>
              </a:rPr>
              <a:t>planlama </a:t>
            </a:r>
            <a:r>
              <a:rPr sz="5600" spc="65" dirty="0">
                <a:latin typeface="Arial"/>
                <a:cs typeface="Arial"/>
              </a:rPr>
              <a:t>süreçleri </a:t>
            </a:r>
            <a:r>
              <a:rPr sz="5600" spc="-200" dirty="0">
                <a:latin typeface="Arial"/>
                <a:cs typeface="Arial"/>
              </a:rPr>
              <a:t>hakkında </a:t>
            </a:r>
            <a:r>
              <a:rPr sz="5600" spc="35" dirty="0">
                <a:latin typeface="Arial"/>
                <a:cs typeface="Arial"/>
              </a:rPr>
              <a:t>istişare </a:t>
            </a:r>
            <a:r>
              <a:rPr sz="5600" spc="-190" dirty="0">
                <a:latin typeface="Arial"/>
                <a:cs typeface="Arial"/>
              </a:rPr>
              <a:t>ve  </a:t>
            </a:r>
            <a:r>
              <a:rPr sz="5600" spc="10" dirty="0">
                <a:latin typeface="Arial"/>
                <a:cs typeface="Arial"/>
              </a:rPr>
              <a:t>değerlendirmeler </a:t>
            </a:r>
            <a:r>
              <a:rPr sz="5600" spc="-225" dirty="0">
                <a:latin typeface="Arial"/>
                <a:cs typeface="Arial"/>
              </a:rPr>
              <a:t>yapmak; </a:t>
            </a:r>
            <a:r>
              <a:rPr sz="5600" spc="-195" dirty="0">
                <a:latin typeface="Arial"/>
                <a:cs typeface="Arial"/>
              </a:rPr>
              <a:t>saha </a:t>
            </a:r>
            <a:r>
              <a:rPr sz="5600" spc="280" dirty="0">
                <a:latin typeface="Arial"/>
                <a:cs typeface="Arial"/>
              </a:rPr>
              <a:t>ziyaretleri  </a:t>
            </a:r>
            <a:r>
              <a:rPr sz="5600" spc="85" dirty="0">
                <a:latin typeface="Arial"/>
                <a:cs typeface="Arial"/>
              </a:rPr>
              <a:t>gerçekleştirerek </a:t>
            </a:r>
            <a:r>
              <a:rPr sz="5600" spc="-155" dirty="0">
                <a:latin typeface="Arial"/>
                <a:cs typeface="Arial"/>
              </a:rPr>
              <a:t>kurumsal </a:t>
            </a:r>
            <a:r>
              <a:rPr sz="5600" spc="130" dirty="0">
                <a:latin typeface="Arial"/>
                <a:cs typeface="Arial"/>
              </a:rPr>
              <a:t>rehberlik </a:t>
            </a:r>
            <a:r>
              <a:rPr sz="5600" spc="330" dirty="0">
                <a:latin typeface="Arial"/>
                <a:cs typeface="Arial"/>
              </a:rPr>
              <a:t>faaliyetleri  </a:t>
            </a:r>
            <a:r>
              <a:rPr sz="5600" spc="-25" dirty="0">
                <a:latin typeface="Arial"/>
                <a:cs typeface="Arial"/>
              </a:rPr>
              <a:t>yürütmek; </a:t>
            </a:r>
            <a:r>
              <a:rPr sz="5600" spc="-114" dirty="0">
                <a:latin typeface="Arial"/>
                <a:cs typeface="Arial"/>
              </a:rPr>
              <a:t>bilgi, </a:t>
            </a:r>
            <a:r>
              <a:rPr sz="5600" spc="70" dirty="0">
                <a:latin typeface="Arial"/>
                <a:cs typeface="Arial"/>
              </a:rPr>
              <a:t>tecrübe </a:t>
            </a:r>
            <a:r>
              <a:rPr sz="5600" spc="-190" dirty="0">
                <a:latin typeface="Arial"/>
                <a:cs typeface="Arial"/>
              </a:rPr>
              <a:t>ve </a:t>
            </a:r>
            <a:r>
              <a:rPr sz="5600" spc="-15" dirty="0">
                <a:latin typeface="Arial"/>
                <a:cs typeface="Arial"/>
              </a:rPr>
              <a:t>iyi </a:t>
            </a:r>
            <a:r>
              <a:rPr sz="5600" spc="-30" dirty="0">
                <a:latin typeface="Arial"/>
                <a:cs typeface="Arial"/>
              </a:rPr>
              <a:t>örnek </a:t>
            </a:r>
            <a:r>
              <a:rPr sz="5600" spc="-210" dirty="0">
                <a:latin typeface="Arial"/>
                <a:cs typeface="Arial"/>
              </a:rPr>
              <a:t>paylaşımında  </a:t>
            </a:r>
            <a:r>
              <a:rPr sz="5600" spc="-275" dirty="0">
                <a:latin typeface="Arial"/>
                <a:cs typeface="Arial"/>
              </a:rPr>
              <a:t>bulunmak; </a:t>
            </a:r>
            <a:r>
              <a:rPr sz="5600" spc="155" dirty="0">
                <a:latin typeface="Arial"/>
                <a:cs typeface="Arial"/>
              </a:rPr>
              <a:t>okullarla </a:t>
            </a:r>
            <a:r>
              <a:rPr sz="5600" spc="215" dirty="0">
                <a:latin typeface="Arial"/>
                <a:cs typeface="Arial"/>
              </a:rPr>
              <a:t>birlikte </a:t>
            </a:r>
            <a:r>
              <a:rPr sz="5600" spc="-245" dirty="0">
                <a:latin typeface="Arial"/>
                <a:cs typeface="Arial"/>
              </a:rPr>
              <a:t>gelişim </a:t>
            </a:r>
            <a:r>
              <a:rPr sz="5600" spc="105" dirty="0">
                <a:latin typeface="Arial"/>
                <a:cs typeface="Arial"/>
              </a:rPr>
              <a:t>planları  </a:t>
            </a:r>
            <a:r>
              <a:rPr sz="5600" spc="-35" dirty="0">
                <a:latin typeface="Arial"/>
                <a:cs typeface="Arial"/>
              </a:rPr>
              <a:t>hazırlamak, </a:t>
            </a:r>
            <a:r>
              <a:rPr sz="5600" spc="-300" dirty="0">
                <a:latin typeface="Arial"/>
                <a:cs typeface="Arial"/>
              </a:rPr>
              <a:t>uygulanmasını </a:t>
            </a:r>
            <a:r>
              <a:rPr sz="5600" spc="-180" dirty="0">
                <a:latin typeface="Arial"/>
                <a:cs typeface="Arial"/>
              </a:rPr>
              <a:t>sağlamak </a:t>
            </a:r>
            <a:r>
              <a:rPr sz="5600" spc="-190" dirty="0">
                <a:latin typeface="Arial"/>
                <a:cs typeface="Arial"/>
              </a:rPr>
              <a:t>ve </a:t>
            </a:r>
            <a:r>
              <a:rPr sz="5600" spc="-20" dirty="0">
                <a:latin typeface="Arial"/>
                <a:cs typeface="Arial"/>
              </a:rPr>
              <a:t>takibini  </a:t>
            </a:r>
            <a:r>
              <a:rPr sz="5600" spc="-225" dirty="0">
                <a:latin typeface="Arial"/>
                <a:cs typeface="Arial"/>
              </a:rPr>
              <a:t>yapmak; </a:t>
            </a:r>
            <a:r>
              <a:rPr sz="5600" spc="-20" dirty="0">
                <a:latin typeface="Arial"/>
                <a:cs typeface="Arial"/>
              </a:rPr>
              <a:t>öğrencilerin </a:t>
            </a:r>
            <a:r>
              <a:rPr sz="5600" spc="-235" dirty="0">
                <a:latin typeface="Arial"/>
                <a:cs typeface="Arial"/>
              </a:rPr>
              <a:t>akademik </a:t>
            </a:r>
            <a:r>
              <a:rPr sz="5600" spc="-20" dirty="0">
                <a:latin typeface="Arial"/>
                <a:cs typeface="Arial"/>
              </a:rPr>
              <a:t>başarılarını  </a:t>
            </a:r>
            <a:r>
              <a:rPr sz="5600" spc="75" dirty="0">
                <a:latin typeface="Arial"/>
                <a:cs typeface="Arial"/>
              </a:rPr>
              <a:t>artırmak, </a:t>
            </a:r>
            <a:r>
              <a:rPr sz="5600" spc="-30" dirty="0">
                <a:latin typeface="Arial"/>
                <a:cs typeface="Arial"/>
              </a:rPr>
              <a:t>liseye </a:t>
            </a:r>
            <a:r>
              <a:rPr sz="5600" spc="80" dirty="0">
                <a:latin typeface="Arial"/>
                <a:cs typeface="Arial"/>
              </a:rPr>
              <a:t>hazırlık </a:t>
            </a:r>
            <a:r>
              <a:rPr sz="5600" spc="-5" dirty="0">
                <a:latin typeface="Arial"/>
                <a:cs typeface="Arial"/>
              </a:rPr>
              <a:t>süreçlerine </a:t>
            </a:r>
            <a:r>
              <a:rPr sz="5600" spc="60" dirty="0">
                <a:latin typeface="Arial"/>
                <a:cs typeface="Arial"/>
              </a:rPr>
              <a:t>katkı </a:t>
            </a:r>
            <a:r>
              <a:rPr sz="5600" spc="-420" dirty="0">
                <a:latin typeface="Arial"/>
                <a:cs typeface="Arial"/>
              </a:rPr>
              <a:t>sunmak,  </a:t>
            </a:r>
            <a:r>
              <a:rPr sz="5600" spc="-400" dirty="0">
                <a:latin typeface="Arial"/>
                <a:cs typeface="Arial"/>
              </a:rPr>
              <a:t>bu </a:t>
            </a:r>
            <a:r>
              <a:rPr sz="5600" spc="-114" dirty="0">
                <a:latin typeface="Arial"/>
                <a:cs typeface="Arial"/>
              </a:rPr>
              <a:t>süreci </a:t>
            </a:r>
            <a:r>
              <a:rPr sz="5600" spc="170" dirty="0">
                <a:latin typeface="Arial"/>
                <a:cs typeface="Arial"/>
              </a:rPr>
              <a:t>etkili </a:t>
            </a:r>
            <a:r>
              <a:rPr sz="5600" spc="-190" dirty="0">
                <a:latin typeface="Arial"/>
                <a:cs typeface="Arial"/>
              </a:rPr>
              <a:t>ve </a:t>
            </a:r>
            <a:r>
              <a:rPr sz="5600" spc="-5" dirty="0">
                <a:latin typeface="Arial"/>
                <a:cs typeface="Arial"/>
              </a:rPr>
              <a:t>verimli </a:t>
            </a:r>
            <a:r>
              <a:rPr sz="5600" spc="35" dirty="0">
                <a:latin typeface="Arial"/>
                <a:cs typeface="Arial"/>
              </a:rPr>
              <a:t>hale </a:t>
            </a:r>
            <a:r>
              <a:rPr sz="5600" spc="-35" dirty="0">
                <a:latin typeface="Arial"/>
                <a:cs typeface="Arial"/>
              </a:rPr>
              <a:t>getirmek  </a:t>
            </a:r>
            <a:r>
              <a:rPr sz="5600" spc="-95" dirty="0">
                <a:latin typeface="Arial"/>
                <a:cs typeface="Arial"/>
              </a:rPr>
              <a:t>amaçlanmaktadır.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164" y="1934884"/>
            <a:ext cx="16241394" cy="2623154"/>
          </a:xfrm>
          <a:prstGeom prst="rect">
            <a:avLst/>
          </a:prstGeom>
        </p:spPr>
        <p:txBody>
          <a:bodyPr vert="horz" wrap="square" lIns="0" tIns="45085" rIns="0" bIns="0" rtlCol="0" anchor="t">
            <a:spAutoFit/>
          </a:bodyPr>
          <a:lstStyle/>
          <a:p>
            <a:pPr marL="12700" marR="5080" algn="ctr">
              <a:lnSpc>
                <a:spcPts val="6740"/>
              </a:lnSpc>
              <a:spcBef>
                <a:spcPts val="355"/>
              </a:spcBef>
            </a:pPr>
            <a:r>
              <a:rPr sz="5650" spc="-1580" dirty="0">
                <a:latin typeface="Arial"/>
                <a:cs typeface="Arial"/>
              </a:rPr>
              <a:t>□</a:t>
            </a:r>
            <a:r>
              <a:rPr sz="5650" spc="525" dirty="0">
                <a:latin typeface="Arial"/>
                <a:cs typeface="Arial"/>
              </a:rPr>
              <a:t> </a:t>
            </a:r>
            <a:r>
              <a:rPr sz="5650" spc="-130" dirty="0">
                <a:latin typeface="Arial"/>
                <a:cs typeface="Arial"/>
              </a:rPr>
              <a:t>Projenin </a:t>
            </a:r>
            <a:r>
              <a:rPr sz="5650" spc="105" dirty="0">
                <a:latin typeface="Arial"/>
                <a:cs typeface="Arial"/>
              </a:rPr>
              <a:t>hedef </a:t>
            </a:r>
            <a:r>
              <a:rPr sz="5650" spc="85" dirty="0">
                <a:latin typeface="Arial"/>
                <a:cs typeface="Arial"/>
              </a:rPr>
              <a:t>kitlesi </a:t>
            </a:r>
            <a:r>
              <a:rPr sz="5650" spc="-600" dirty="0">
                <a:latin typeface="Arial"/>
                <a:cs typeface="Arial"/>
              </a:rPr>
              <a:t>İmam </a:t>
            </a:r>
            <a:r>
              <a:rPr sz="5650" spc="-35" dirty="0">
                <a:latin typeface="Arial"/>
                <a:cs typeface="Arial"/>
              </a:rPr>
              <a:t>Hatip </a:t>
            </a:r>
            <a:r>
              <a:rPr sz="5650" spc="35" dirty="0">
                <a:latin typeface="Arial"/>
                <a:cs typeface="Arial"/>
              </a:rPr>
              <a:t>Ortaokullarında</a:t>
            </a:r>
            <a:r>
              <a:rPr lang="tr-TR" sz="5650" spc="35" dirty="0">
                <a:latin typeface="Arial"/>
                <a:cs typeface="Arial"/>
              </a:rPr>
              <a:t> </a:t>
            </a:r>
            <a:r>
              <a:rPr sz="5650" spc="35" dirty="0">
                <a:latin typeface="Arial"/>
                <a:cs typeface="Arial"/>
              </a:rPr>
              <a:t> </a:t>
            </a:r>
            <a:r>
              <a:rPr sz="5650" spc="-225" dirty="0">
                <a:latin typeface="Arial"/>
                <a:cs typeface="Arial"/>
              </a:rPr>
              <a:t>öğrenim </a:t>
            </a:r>
            <a:r>
              <a:rPr sz="5650" spc="-45" dirty="0">
                <a:latin typeface="Arial"/>
                <a:cs typeface="Arial"/>
              </a:rPr>
              <a:t>görmekte </a:t>
            </a:r>
            <a:r>
              <a:rPr sz="5650" spc="-95" dirty="0">
                <a:latin typeface="Arial"/>
                <a:cs typeface="Arial"/>
              </a:rPr>
              <a:t>olan </a:t>
            </a:r>
            <a:r>
              <a:rPr sz="5650" spc="-450" dirty="0">
                <a:latin typeface="Arial"/>
                <a:cs typeface="Arial"/>
              </a:rPr>
              <a:t>6. </a:t>
            </a:r>
            <a:r>
              <a:rPr sz="5650" spc="-190" dirty="0">
                <a:latin typeface="Arial"/>
                <a:cs typeface="Arial"/>
              </a:rPr>
              <a:t>7. ve </a:t>
            </a:r>
            <a:r>
              <a:rPr sz="5650" spc="-509" dirty="0">
                <a:latin typeface="Arial"/>
                <a:cs typeface="Arial"/>
              </a:rPr>
              <a:t>8. </a:t>
            </a:r>
            <a:r>
              <a:rPr lang="tr-TR" sz="5650" spc="-45">
                <a:latin typeface="Arial"/>
                <a:cs typeface="Arial"/>
              </a:rPr>
              <a:t>sınıf </a:t>
            </a:r>
            <a:r>
              <a:rPr lang="tr-TR" sz="5650" spc="-75">
                <a:latin typeface="Arial"/>
                <a:cs typeface="Arial"/>
              </a:rPr>
              <a:t>öğrencilerinden</a:t>
            </a:r>
            <a:r>
              <a:rPr sz="5650" spc="530" dirty="0">
                <a:latin typeface="Arial"/>
                <a:cs typeface="Arial"/>
              </a:rPr>
              <a:t> </a:t>
            </a:r>
            <a:r>
              <a:rPr sz="5650" spc="-125" dirty="0">
                <a:latin typeface="Arial"/>
                <a:cs typeface="Arial"/>
              </a:rPr>
              <a:t>oluşmaktadır.</a:t>
            </a:r>
            <a:endParaRPr sz="5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390" y="4500934"/>
            <a:ext cx="308991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50" spc="-1580" dirty="0">
                <a:latin typeface="Arial"/>
                <a:cs typeface="Arial"/>
              </a:rPr>
              <a:t>□</a:t>
            </a:r>
            <a:r>
              <a:rPr sz="5650" spc="465" dirty="0">
                <a:latin typeface="Arial"/>
                <a:cs typeface="Arial"/>
              </a:rPr>
              <a:t> </a:t>
            </a:r>
            <a:r>
              <a:rPr sz="5650" spc="-75" dirty="0">
                <a:latin typeface="Arial"/>
                <a:cs typeface="Arial"/>
              </a:rPr>
              <a:t>Projeye,</a:t>
            </a:r>
            <a:endParaRPr sz="5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5387" y="4500934"/>
            <a:ext cx="12686665" cy="17418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14015" marR="5080" indent="-2901950">
              <a:lnSpc>
                <a:spcPts val="6740"/>
              </a:lnSpc>
              <a:spcBef>
                <a:spcPts val="355"/>
              </a:spcBef>
            </a:pPr>
            <a:r>
              <a:rPr sz="5650" spc="-350" dirty="0">
                <a:latin typeface="Arial"/>
                <a:cs typeface="Arial"/>
              </a:rPr>
              <a:t>81 </a:t>
            </a:r>
            <a:r>
              <a:rPr sz="5650" spc="-65" dirty="0">
                <a:latin typeface="Arial"/>
                <a:cs typeface="Arial"/>
              </a:rPr>
              <a:t>ilden </a:t>
            </a:r>
            <a:r>
              <a:rPr sz="5650" spc="-140" dirty="0">
                <a:latin typeface="Arial"/>
                <a:cs typeface="Arial"/>
              </a:rPr>
              <a:t>121 </a:t>
            </a:r>
            <a:r>
              <a:rPr sz="5650" spc="-600" dirty="0">
                <a:latin typeface="Arial"/>
                <a:cs typeface="Arial"/>
              </a:rPr>
              <a:t>İmam </a:t>
            </a:r>
            <a:r>
              <a:rPr sz="5650" spc="-35" dirty="0">
                <a:latin typeface="Arial"/>
                <a:cs typeface="Arial"/>
              </a:rPr>
              <a:t>Hatip </a:t>
            </a:r>
            <a:r>
              <a:rPr sz="5650" spc="-50" dirty="0">
                <a:latin typeface="Arial"/>
                <a:cs typeface="Arial"/>
              </a:rPr>
              <a:t>Ortaokulu </a:t>
            </a:r>
            <a:r>
              <a:rPr sz="5650" spc="-5" dirty="0">
                <a:latin typeface="Arial"/>
                <a:cs typeface="Arial"/>
              </a:rPr>
              <a:t>dâhil  </a:t>
            </a:r>
            <a:r>
              <a:rPr sz="5650" spc="-35" dirty="0">
                <a:latin typeface="Arial"/>
                <a:cs typeface="Arial"/>
              </a:rPr>
              <a:t>edilmiştir.</a:t>
            </a:r>
            <a:endParaRPr sz="5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6556" y="1243079"/>
            <a:ext cx="14975205" cy="76606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6390" marR="318770" algn="ctr">
              <a:lnSpc>
                <a:spcPts val="6680"/>
              </a:lnSpc>
              <a:spcBef>
                <a:spcPts val="355"/>
              </a:spcBef>
            </a:pPr>
            <a:r>
              <a:rPr sz="5600" spc="-1565" dirty="0">
                <a:latin typeface="Arial"/>
                <a:cs typeface="Arial"/>
              </a:rPr>
              <a:t>□</a:t>
            </a:r>
            <a:r>
              <a:rPr sz="5600" spc="525" dirty="0">
                <a:latin typeface="Arial"/>
                <a:cs typeface="Arial"/>
              </a:rPr>
              <a:t> </a:t>
            </a:r>
            <a:r>
              <a:rPr sz="5600" spc="-235" dirty="0">
                <a:latin typeface="Arial"/>
                <a:cs typeface="Arial"/>
              </a:rPr>
              <a:t>Akademik </a:t>
            </a:r>
            <a:r>
              <a:rPr sz="5600" spc="-280" dirty="0">
                <a:latin typeface="Arial"/>
                <a:cs typeface="Arial"/>
              </a:rPr>
              <a:t>Takip </a:t>
            </a:r>
            <a:r>
              <a:rPr sz="5600" spc="-425" dirty="0">
                <a:latin typeface="Arial"/>
                <a:cs typeface="Arial"/>
              </a:rPr>
              <a:t>Komisyonu </a:t>
            </a:r>
            <a:r>
              <a:rPr sz="5600" spc="170" dirty="0">
                <a:latin typeface="Arial"/>
                <a:cs typeface="Arial"/>
              </a:rPr>
              <a:t>tarafından </a:t>
            </a:r>
            <a:r>
              <a:rPr sz="5600" spc="-90" dirty="0">
                <a:latin typeface="Arial"/>
                <a:cs typeface="Arial"/>
              </a:rPr>
              <a:t>eylem  </a:t>
            </a:r>
            <a:r>
              <a:rPr sz="5600" spc="105" dirty="0">
                <a:latin typeface="Arial"/>
                <a:cs typeface="Arial"/>
              </a:rPr>
              <a:t>planları </a:t>
            </a:r>
            <a:r>
              <a:rPr sz="5600" spc="-160" dirty="0">
                <a:latin typeface="Arial"/>
                <a:cs typeface="Arial"/>
              </a:rPr>
              <a:t>çerçevesinde </a:t>
            </a:r>
            <a:r>
              <a:rPr sz="5600" spc="-285" dirty="0">
                <a:latin typeface="Arial"/>
                <a:cs typeface="Arial"/>
              </a:rPr>
              <a:t>okulun </a:t>
            </a:r>
            <a:r>
              <a:rPr sz="5600" spc="-235" dirty="0">
                <a:latin typeface="Arial"/>
                <a:cs typeface="Arial"/>
              </a:rPr>
              <a:t>LGS</a:t>
            </a:r>
            <a:r>
              <a:rPr sz="5600" i="1" spc="-235" dirty="0">
                <a:latin typeface="Arial"/>
                <a:cs typeface="Arial"/>
              </a:rPr>
              <a:t>’</a:t>
            </a:r>
            <a:r>
              <a:rPr sz="5600" spc="-235" dirty="0">
                <a:latin typeface="Arial"/>
                <a:cs typeface="Arial"/>
              </a:rPr>
              <a:t>ye </a:t>
            </a:r>
            <a:r>
              <a:rPr sz="5600" spc="80" dirty="0">
                <a:latin typeface="Arial"/>
                <a:cs typeface="Arial"/>
              </a:rPr>
              <a:t>hazırlık  </a:t>
            </a:r>
            <a:r>
              <a:rPr sz="5600" spc="-155" dirty="0">
                <a:latin typeface="Arial"/>
                <a:cs typeface="Arial"/>
              </a:rPr>
              <a:t>programı</a:t>
            </a:r>
            <a:r>
              <a:rPr sz="5600" spc="520" dirty="0">
                <a:latin typeface="Arial"/>
                <a:cs typeface="Arial"/>
              </a:rPr>
              <a:t> </a:t>
            </a:r>
            <a:r>
              <a:rPr sz="5600" spc="45" dirty="0">
                <a:latin typeface="Arial"/>
                <a:cs typeface="Arial"/>
              </a:rPr>
              <a:t>hazırlanır.</a:t>
            </a:r>
            <a:endParaRPr sz="5600">
              <a:latin typeface="Arial"/>
              <a:cs typeface="Arial"/>
            </a:endParaRPr>
          </a:p>
          <a:p>
            <a:pPr algn="ctr">
              <a:lnSpc>
                <a:spcPts val="6425"/>
              </a:lnSpc>
            </a:pPr>
            <a:r>
              <a:rPr sz="5600" spc="-1565" dirty="0">
                <a:latin typeface="Arial"/>
                <a:cs typeface="Arial"/>
              </a:rPr>
              <a:t>□</a:t>
            </a:r>
            <a:r>
              <a:rPr sz="5600" spc="515" dirty="0">
                <a:latin typeface="Arial"/>
                <a:cs typeface="Arial"/>
              </a:rPr>
              <a:t> </a:t>
            </a:r>
            <a:r>
              <a:rPr sz="5600" spc="-330" dirty="0">
                <a:latin typeface="Arial"/>
                <a:cs typeface="Arial"/>
              </a:rPr>
              <a:t>Okulun </a:t>
            </a:r>
            <a:r>
              <a:rPr sz="5600" spc="-235" dirty="0">
                <a:latin typeface="Arial"/>
                <a:cs typeface="Arial"/>
              </a:rPr>
              <a:t>LGS</a:t>
            </a:r>
            <a:r>
              <a:rPr sz="5600" i="1" spc="-235" dirty="0">
                <a:latin typeface="Arial"/>
                <a:cs typeface="Arial"/>
              </a:rPr>
              <a:t>’</a:t>
            </a:r>
            <a:r>
              <a:rPr sz="5600" spc="-235" dirty="0">
                <a:latin typeface="Arial"/>
                <a:cs typeface="Arial"/>
              </a:rPr>
              <a:t>ye</a:t>
            </a:r>
            <a:r>
              <a:rPr sz="5600" spc="145" dirty="0">
                <a:latin typeface="Arial"/>
                <a:cs typeface="Arial"/>
              </a:rPr>
              <a:t> </a:t>
            </a:r>
            <a:r>
              <a:rPr sz="5600" spc="80" dirty="0">
                <a:latin typeface="Arial"/>
                <a:cs typeface="Arial"/>
              </a:rPr>
              <a:t>hazırlık</a:t>
            </a:r>
            <a:endParaRPr sz="5600">
              <a:latin typeface="Arial"/>
              <a:cs typeface="Arial"/>
            </a:endParaRPr>
          </a:p>
          <a:p>
            <a:pPr marL="12065" marR="5080" algn="ctr">
              <a:lnSpc>
                <a:spcPts val="6680"/>
              </a:lnSpc>
              <a:spcBef>
                <a:spcPts val="234"/>
              </a:spcBef>
            </a:pPr>
            <a:r>
              <a:rPr sz="5600" spc="-145" dirty="0">
                <a:latin typeface="Arial"/>
                <a:cs typeface="Arial"/>
              </a:rPr>
              <a:t>programınınyürütülmesinden </a:t>
            </a:r>
            <a:r>
              <a:rPr sz="5600" spc="-235" dirty="0">
                <a:latin typeface="Arial"/>
                <a:cs typeface="Arial"/>
              </a:rPr>
              <a:t>Akademik </a:t>
            </a:r>
            <a:r>
              <a:rPr sz="5600" spc="-280" dirty="0">
                <a:latin typeface="Arial"/>
                <a:cs typeface="Arial"/>
              </a:rPr>
              <a:t>Takip  </a:t>
            </a:r>
            <a:r>
              <a:rPr sz="5600" spc="-425" dirty="0">
                <a:latin typeface="Arial"/>
                <a:cs typeface="Arial"/>
              </a:rPr>
              <a:t>Komisyonu </a:t>
            </a:r>
            <a:r>
              <a:rPr sz="5600" spc="-30" dirty="0">
                <a:latin typeface="Arial"/>
                <a:cs typeface="Arial"/>
              </a:rPr>
              <a:t>öncelikle </a:t>
            </a:r>
            <a:r>
              <a:rPr sz="5600" spc="40" dirty="0">
                <a:latin typeface="Arial"/>
                <a:cs typeface="Arial"/>
              </a:rPr>
              <a:t>görevli </a:t>
            </a:r>
            <a:r>
              <a:rPr sz="5600" spc="-50" dirty="0">
                <a:latin typeface="Arial"/>
                <a:cs typeface="Arial"/>
              </a:rPr>
              <a:t>olmakla </a:t>
            </a:r>
            <a:r>
              <a:rPr sz="5600" spc="215" dirty="0">
                <a:latin typeface="Arial"/>
                <a:cs typeface="Arial"/>
              </a:rPr>
              <a:t>birlikte  </a:t>
            </a:r>
            <a:r>
              <a:rPr sz="5600" spc="-320" dirty="0">
                <a:latin typeface="Arial"/>
                <a:cs typeface="Arial"/>
              </a:rPr>
              <a:t>komisyonda </a:t>
            </a:r>
            <a:r>
              <a:rPr sz="5600" spc="-50" dirty="0">
                <a:latin typeface="Arial"/>
                <a:cs typeface="Arial"/>
              </a:rPr>
              <a:t>görev </a:t>
            </a:r>
            <a:r>
              <a:rPr sz="5600" spc="-70" dirty="0">
                <a:latin typeface="Arial"/>
                <a:cs typeface="Arial"/>
              </a:rPr>
              <a:t>almayan </a:t>
            </a:r>
            <a:r>
              <a:rPr sz="5600" spc="-45" dirty="0">
                <a:latin typeface="Arial"/>
                <a:cs typeface="Arial"/>
              </a:rPr>
              <a:t>idareci </a:t>
            </a:r>
            <a:r>
              <a:rPr sz="5600" spc="-190" dirty="0">
                <a:latin typeface="Arial"/>
                <a:cs typeface="Arial"/>
              </a:rPr>
              <a:t>ve  </a:t>
            </a:r>
            <a:r>
              <a:rPr sz="5600" spc="5" dirty="0">
                <a:latin typeface="Arial"/>
                <a:cs typeface="Arial"/>
              </a:rPr>
              <a:t>öğretmenlerin </a:t>
            </a:r>
            <a:r>
              <a:rPr sz="5600" spc="-10" dirty="0">
                <a:latin typeface="Arial"/>
                <a:cs typeface="Arial"/>
              </a:rPr>
              <a:t>çalışmalara </a:t>
            </a:r>
            <a:r>
              <a:rPr sz="5600" spc="105" dirty="0">
                <a:latin typeface="Arial"/>
                <a:cs typeface="Arial"/>
              </a:rPr>
              <a:t>katılmaları </a:t>
            </a:r>
            <a:r>
              <a:rPr sz="5600" spc="-190" dirty="0">
                <a:latin typeface="Arial"/>
                <a:cs typeface="Arial"/>
              </a:rPr>
              <a:t>ve </a:t>
            </a:r>
            <a:r>
              <a:rPr sz="5600" spc="-50" dirty="0">
                <a:latin typeface="Arial"/>
                <a:cs typeface="Arial"/>
              </a:rPr>
              <a:t>görev  </a:t>
            </a:r>
            <a:r>
              <a:rPr sz="5600" spc="15" dirty="0">
                <a:latin typeface="Arial"/>
                <a:cs typeface="Arial"/>
              </a:rPr>
              <a:t>üstlenmeleri</a:t>
            </a:r>
            <a:r>
              <a:rPr sz="5600" spc="520" dirty="0">
                <a:latin typeface="Arial"/>
                <a:cs typeface="Arial"/>
              </a:rPr>
              <a:t> </a:t>
            </a:r>
            <a:r>
              <a:rPr sz="5600" spc="-50" dirty="0">
                <a:latin typeface="Arial"/>
                <a:cs typeface="Arial"/>
              </a:rPr>
              <a:t>esastır.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03" y="2938526"/>
            <a:ext cx="17971770" cy="25742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-635" algn="ctr">
              <a:lnSpc>
                <a:spcPts val="6680"/>
              </a:lnSpc>
              <a:spcBef>
                <a:spcPts val="355"/>
              </a:spcBef>
            </a:pPr>
            <a:r>
              <a:rPr spc="-1565" dirty="0"/>
              <a:t>□</a:t>
            </a:r>
            <a:r>
              <a:rPr spc="530" dirty="0"/>
              <a:t> </a:t>
            </a:r>
            <a:r>
              <a:rPr spc="15" dirty="0"/>
              <a:t>Eylemlerin </a:t>
            </a:r>
            <a:r>
              <a:rPr spc="-155" dirty="0"/>
              <a:t>gerçekleşme </a:t>
            </a:r>
            <a:r>
              <a:rPr spc="-100" dirty="0"/>
              <a:t>durumları, </a:t>
            </a:r>
            <a:r>
              <a:rPr spc="-195" dirty="0"/>
              <a:t>saha </a:t>
            </a:r>
            <a:r>
              <a:rPr spc="280" dirty="0"/>
              <a:t>ziyaretleri </a:t>
            </a:r>
            <a:r>
              <a:rPr spc="85" dirty="0"/>
              <a:t>ile  </a:t>
            </a:r>
            <a:r>
              <a:rPr spc="-440" dirty="0"/>
              <a:t>Din </a:t>
            </a:r>
            <a:r>
              <a:rPr spc="-95" dirty="0"/>
              <a:t>Öğretimi </a:t>
            </a:r>
            <a:r>
              <a:rPr spc="-229" dirty="0"/>
              <a:t>Genel </a:t>
            </a:r>
            <a:r>
              <a:rPr spc="-190" dirty="0"/>
              <a:t>Müdürlüğü </a:t>
            </a:r>
            <a:r>
              <a:rPr spc="140" dirty="0"/>
              <a:t>Kalite </a:t>
            </a:r>
            <a:r>
              <a:rPr spc="-280" dirty="0"/>
              <a:t>Takip </a:t>
            </a:r>
            <a:r>
              <a:rPr spc="-270" dirty="0"/>
              <a:t>Sisteminde  </a:t>
            </a:r>
            <a:r>
              <a:rPr spc="-225" dirty="0"/>
              <a:t>bulunan </a:t>
            </a:r>
            <a:r>
              <a:rPr i="1" spc="175" dirty="0">
                <a:latin typeface="Arial"/>
                <a:cs typeface="Arial"/>
              </a:rPr>
              <a:t>“</a:t>
            </a:r>
            <a:r>
              <a:rPr spc="175" dirty="0"/>
              <a:t>Hedef </a:t>
            </a:r>
            <a:r>
              <a:rPr spc="125" dirty="0"/>
              <a:t>2021</a:t>
            </a:r>
            <a:r>
              <a:rPr i="1" spc="125" dirty="0">
                <a:latin typeface="Arial"/>
                <a:cs typeface="Arial"/>
              </a:rPr>
              <a:t>” </a:t>
            </a:r>
            <a:r>
              <a:rPr spc="-305" dirty="0"/>
              <a:t>modülü </a:t>
            </a:r>
            <a:r>
              <a:rPr spc="-40" dirty="0"/>
              <a:t>üzerindentakip</a:t>
            </a:r>
            <a:r>
              <a:rPr spc="290" dirty="0"/>
              <a:t> </a:t>
            </a:r>
            <a:r>
              <a:rPr spc="20" dirty="0"/>
              <a:t>edilecektir.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sim 3">
            <a:extLst>
              <a:ext uri="{FF2B5EF4-FFF2-40B4-BE49-F238E27FC236}">
                <a16:creationId xmlns:a16="http://schemas.microsoft.com/office/drawing/2014/main" xmlns="" id="{0667A145-3E2B-4D2B-9269-3FF13981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04" y="965200"/>
            <a:ext cx="10068191" cy="835659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381" y="834997"/>
            <a:ext cx="14382749" cy="899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7261" y="1970234"/>
            <a:ext cx="12915899" cy="795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3917" y="501703"/>
            <a:ext cx="7195820" cy="1017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0" spc="-670" dirty="0"/>
              <a:t>DENEME</a:t>
            </a:r>
            <a:r>
              <a:rPr sz="6500" spc="-565" dirty="0"/>
              <a:t> </a:t>
            </a:r>
            <a:r>
              <a:rPr sz="6500" spc="-425" dirty="0"/>
              <a:t>SINAVLARI</a:t>
            </a:r>
            <a:endParaRPr sz="65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195</Words>
  <Application>Microsoft Office PowerPoint</Application>
  <PresentationFormat>Özel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Ion</vt:lpstr>
      <vt:lpstr>DİYARBAKIR/KAYAPINAR-ERTUĞRUL GAZİ İMAM HATİP ORTAOKULU HEDEF LGS BİLGİLENDİRME TOPLANTISI </vt:lpstr>
      <vt:lpstr>Din Öğretimi Genel  Müdürlüğü HEDEF LGS</vt:lpstr>
      <vt:lpstr>PowerPoint Sunusu</vt:lpstr>
      <vt:lpstr>PowerPoint Sunusu</vt:lpstr>
      <vt:lpstr>PowerPoint Sunusu</vt:lpstr>
      <vt:lpstr>□ Eylemlerin gerçekleşme durumları, saha ziyaretleri ile  Din Öğretimi Genel Müdürlüğü Kalite Takip Sisteminde  bulunan “Hedef 2021” modülü üzerindentakip edilecektir.</vt:lpstr>
      <vt:lpstr>PowerPoint Sunusu</vt:lpstr>
      <vt:lpstr>PowerPoint Sunusu</vt:lpstr>
      <vt:lpstr>DENEME SINAVLARI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Ghost</cp:lastModifiedBy>
  <cp:revision>124</cp:revision>
  <dcterms:created xsi:type="dcterms:W3CDTF">2021-01-11T17:04:24Z</dcterms:created>
  <dcterms:modified xsi:type="dcterms:W3CDTF">2021-05-04T10:03:33Z</dcterms:modified>
</cp:coreProperties>
</file>